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5" r:id="rId8"/>
    <p:sldId id="264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A688C-FDA8-47D5-A81C-B178BDA302F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1789-8B10-4F1B-9D81-26490BEB38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A688C-FDA8-47D5-A81C-B178BDA302F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1789-8B10-4F1B-9D81-26490BEB3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A688C-FDA8-47D5-A81C-B178BDA302F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1789-8B10-4F1B-9D81-26490BEB3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A688C-FDA8-47D5-A81C-B178BDA302F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1789-8B10-4F1B-9D81-26490BEB3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A688C-FDA8-47D5-A81C-B178BDA302F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1789-8B10-4F1B-9D81-26490BEB384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A688C-FDA8-47D5-A81C-B178BDA302F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1789-8B10-4F1B-9D81-26490BEB3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A688C-FDA8-47D5-A81C-B178BDA302F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1789-8B10-4F1B-9D81-26490BEB3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A688C-FDA8-47D5-A81C-B178BDA302F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1789-8B10-4F1B-9D81-26490BEB3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A688C-FDA8-47D5-A81C-B178BDA302F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1789-8B10-4F1B-9D81-26490BEB384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A688C-FDA8-47D5-A81C-B178BDA302F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1789-8B10-4F1B-9D81-26490BEB38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9A688C-FDA8-47D5-A81C-B178BDA302F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1789-8B10-4F1B-9D81-26490BEB38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49A688C-FDA8-47D5-A81C-B178BDA302F1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68D1789-8B10-4F1B-9D81-26490BEB384A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ahXIMUkSXX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5545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Wednesday, January 23, 2013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32560" y="990600"/>
                <a:ext cx="7406640" cy="548640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Agenda:</a:t>
                </a:r>
              </a:p>
              <a:p>
                <a:pPr>
                  <a:buFont typeface="Arial" charset="0"/>
                  <a:buChar char="•"/>
                </a:pPr>
                <a:r>
                  <a:rPr lang="en-US" dirty="0" smtClean="0"/>
                  <a:t> TISK </a:t>
                </a:r>
                <a:r>
                  <a:rPr lang="en-US" dirty="0" smtClean="0"/>
                  <a:t>problems, No MM</a:t>
                </a:r>
              </a:p>
              <a:p>
                <a:pPr>
                  <a:buFont typeface="Arial" charset="0"/>
                  <a:buChar char="•"/>
                </a:pPr>
                <a:r>
                  <a:rPr lang="en-US" dirty="0" smtClean="0"/>
                  <a:t> Review </a:t>
                </a:r>
                <a:r>
                  <a:rPr lang="en-US" dirty="0" smtClean="0"/>
                  <a:t>HW 12-2</a:t>
                </a:r>
              </a:p>
              <a:p>
                <a:pPr>
                  <a:buFont typeface="Arial" charset="0"/>
                  <a:buChar char="•"/>
                </a:pPr>
                <a:r>
                  <a:rPr lang="en-US" dirty="0" smtClean="0"/>
                  <a:t> Lesson §12-3: </a:t>
                </a:r>
                <a:r>
                  <a:rPr lang="en-US" dirty="0" smtClean="0"/>
                  <a:t>Other </a:t>
                </a:r>
                <a:r>
                  <a:rPr lang="en-US" dirty="0" smtClean="0"/>
                  <a:t>Sequences</a:t>
                </a:r>
              </a:p>
              <a:p>
                <a:pPr>
                  <a:buFont typeface="Arial" charset="0"/>
                  <a:buChar char="•"/>
                </a:pPr>
                <a:r>
                  <a:rPr lang="en-US" dirty="0" smtClean="0"/>
                  <a:t> HW: Work on </a:t>
                </a:r>
                <a:r>
                  <a:rPr lang="en-US" dirty="0"/>
                  <a:t>§ </a:t>
                </a:r>
                <a:r>
                  <a:rPr lang="en-US" dirty="0" smtClean="0"/>
                  <a:t>12-3 problems in HW packet</a:t>
                </a:r>
                <a:endParaRPr lang="en-US" dirty="0" smtClean="0"/>
              </a:p>
              <a:p>
                <a:r>
                  <a:rPr lang="en-US" dirty="0" smtClean="0"/>
                  <a:t>TISK Problems</a:t>
                </a:r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Sketch a graph of the equation: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−5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=−12</m:t>
                    </m:r>
                  </m:oMath>
                </a14:m>
                <a:endParaRPr lang="en-US" b="0" dirty="0" smtClean="0"/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Evaluate: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42−8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÷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−5</m:t>
                        </m:r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20</m:t>
                    </m:r>
                  </m:oMath>
                </a14:m>
                <a:endParaRPr lang="en-US" b="0" dirty="0" smtClean="0">
                  <a:ea typeface="Cambria Math"/>
                </a:endParaRPr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A bag of marbles holds 100 marbles.  There are 30 red and 40 blue marbles, with the rest being a mixture of other colors.  </a:t>
                </a:r>
                <a:r>
                  <a:rPr lang="en-US" dirty="0" smtClean="0"/>
                  <a:t>You draw a marble, note its color, then draw another marble without replacing the first.  What is the probability that you draw a blue then a red marble?</a:t>
                </a:r>
                <a:endParaRPr lang="en-US" dirty="0" smtClean="0"/>
              </a:p>
              <a:p>
                <a:pPr marL="541782" indent="-514350">
                  <a:buAutoNum type="arabicParenR"/>
                </a:pP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32560" y="990600"/>
                <a:ext cx="7406640" cy="5486400"/>
              </a:xfrm>
              <a:blipFill rotWithShape="1">
                <a:blip r:embed="rId2"/>
                <a:stretch>
                  <a:fillRect l="-905" t="-2444" r="-1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§12-3 Other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is the Fibonacci sequence so famous?</a:t>
            </a:r>
          </a:p>
          <a:p>
            <a:pPr lvl="1"/>
            <a:r>
              <a:rPr lang="en-US" dirty="0" smtClean="0"/>
              <a:t>It’s seen in SO MANY places in nature!  </a:t>
            </a:r>
          </a:p>
          <a:p>
            <a:r>
              <a:rPr lang="en-US" dirty="0" smtClean="0"/>
              <a:t>Watch this video to find out more…</a:t>
            </a:r>
          </a:p>
          <a:p>
            <a:pPr lvl="1"/>
            <a:r>
              <a:rPr lang="en-US" dirty="0" smtClean="0">
                <a:hlinkClick r:id="rId2"/>
              </a:rPr>
              <a:t>www.youtube.com/watch?v=ahXIMUkSXX0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91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96646" indent="-514350">
                  <a:buFont typeface="+mj-lt"/>
                  <a:buAutoNum type="arabicPeriod" startAt="9"/>
                </a:pPr>
                <a:r>
                  <a:rPr lang="en-US" dirty="0" smtClean="0"/>
                  <a:t>Yes, it’s geometric;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𝑟</m:t>
                    </m:r>
                    <m:r>
                      <a:rPr lang="en-US" b="0" i="1" smtClean="0">
                        <a:latin typeface="Cambria Math"/>
                      </a:rPr>
                      <m:t>=−2</m:t>
                    </m:r>
                  </m:oMath>
                </a14:m>
                <a:endParaRPr lang="en-US" dirty="0" smtClean="0"/>
              </a:p>
              <a:p>
                <a:pPr marL="596646" indent="-514350">
                  <a:buFont typeface="+mj-lt"/>
                  <a:buAutoNum type="arabicPeriod" startAt="9"/>
                </a:pPr>
                <a:r>
                  <a:rPr lang="en-US" dirty="0" smtClean="0"/>
                  <a:t>No, it’s not geometric</a:t>
                </a:r>
              </a:p>
              <a:p>
                <a:pPr marL="596646" indent="-514350">
                  <a:buFont typeface="+mj-lt"/>
                  <a:buAutoNum type="arabicPeriod" startAt="9"/>
                </a:pPr>
                <a:r>
                  <a:rPr lang="en-US" dirty="0" smtClean="0"/>
                  <a:t>Yes, it’s geometric;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𝑟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96646" indent="-514350">
                  <a:buFont typeface="+mj-lt"/>
                  <a:buAutoNum type="arabicPeriod" startAt="9"/>
                </a:pPr>
                <a:r>
                  <a:rPr lang="en-US" dirty="0" smtClean="0"/>
                  <a:t>No, it’s not geometric</a:t>
                </a:r>
              </a:p>
              <a:p>
                <a:pPr marL="596646" indent="-514350">
                  <a:buFont typeface="+mj-lt"/>
                  <a:buAutoNum type="arabicPeriod" startAt="9"/>
                </a:pPr>
                <a:r>
                  <a:rPr lang="en-US" dirty="0" smtClean="0"/>
                  <a:t>234, 375</a:t>
                </a:r>
              </a:p>
              <a:p>
                <a:pPr marL="596646" indent="-514350">
                  <a:buFont typeface="+mj-lt"/>
                  <a:buAutoNum type="arabicPeriod" startAt="9"/>
                </a:pP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2,187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</a:rPr>
                          <m:t>2,768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596646" indent="-514350">
                  <a:buFont typeface="+mj-lt"/>
                  <a:buAutoNum type="arabicPeriod" startAt="9"/>
                </a:pPr>
                <a:r>
                  <a:rPr lang="en-US" dirty="0" smtClean="0"/>
                  <a:t>-131, 072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" t="-1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7315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§12-3 Other Sequences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Arithmetic and Geometric aren’t the only sequences around!</a:t>
                </a:r>
              </a:p>
              <a:p>
                <a:r>
                  <a:rPr lang="en-US" dirty="0" smtClean="0"/>
                  <a:t>Many sequences can be created following different rules.</a:t>
                </a:r>
              </a:p>
              <a:p>
                <a:r>
                  <a:rPr lang="en-US" dirty="0" smtClean="0"/>
                  <a:t>Take the following sequence for example: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1, 2,1, 1,2,1,1,1, 2,…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Is it arithmetic?  </a:t>
                </a:r>
              </a:p>
              <a:p>
                <a:pPr lvl="1"/>
                <a:r>
                  <a:rPr lang="en-US" dirty="0" smtClean="0"/>
                  <a:t>Is it geometric?</a:t>
                </a:r>
              </a:p>
              <a:p>
                <a:pPr lvl="1"/>
                <a:r>
                  <a:rPr lang="en-US" dirty="0" smtClean="0"/>
                  <a:t>But can  you predict it?  Does it follow some rule?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668" r="-2358" b="-15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8292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§12-3 Other Sequences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Take the following sequence for example: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1, 2,1, 1,2,1,1,1, 2,…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Try to describe the rule.</a:t>
                </a:r>
              </a:p>
              <a:p>
                <a:pPr lvl="2"/>
                <a:r>
                  <a:rPr lang="en-US" dirty="0" smtClean="0"/>
                  <a:t>It starts with a 1, then follows with a 2.  Then after each two, you increase the number of 1s by one.</a:t>
                </a:r>
              </a:p>
              <a:p>
                <a:pPr lvl="1"/>
                <a:r>
                  <a:rPr lang="en-US" dirty="0" smtClean="0"/>
                  <a:t>Predict the next 5 terms of the sequence.</a:t>
                </a:r>
              </a:p>
              <a:p>
                <a:pPr lvl="2"/>
                <a:r>
                  <a:rPr lang="en-US" dirty="0" smtClean="0"/>
                  <a:t>1, 1, 1, 1, 2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 r="-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1958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§12-3 Other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2, 3, 5, 7, 11, 13, 17, …</a:t>
            </a:r>
          </a:p>
          <a:p>
            <a:pPr lvl="1"/>
            <a:r>
              <a:rPr lang="en-US" dirty="0" smtClean="0"/>
              <a:t>Is it a geometric sequence?</a:t>
            </a:r>
          </a:p>
          <a:p>
            <a:pPr lvl="1"/>
            <a:r>
              <a:rPr lang="en-US" dirty="0" smtClean="0"/>
              <a:t>Is it an arithmetic sequence?</a:t>
            </a:r>
          </a:p>
          <a:p>
            <a:pPr lvl="1"/>
            <a:r>
              <a:rPr lang="en-US" dirty="0" smtClean="0"/>
              <a:t>Is there anything special about these numbers?</a:t>
            </a:r>
          </a:p>
          <a:p>
            <a:pPr lvl="2"/>
            <a:r>
              <a:rPr lang="en-US" dirty="0" smtClean="0"/>
              <a:t>The numbers are the prime numbers from least to greatest.</a:t>
            </a:r>
          </a:p>
          <a:p>
            <a:pPr lvl="2"/>
            <a:r>
              <a:rPr lang="en-US" dirty="0" smtClean="0"/>
              <a:t>That’s our “rule”.</a:t>
            </a:r>
          </a:p>
          <a:p>
            <a:pPr lvl="1"/>
            <a:r>
              <a:rPr lang="en-US" dirty="0" smtClean="0"/>
              <a:t>What are the next three terms?</a:t>
            </a:r>
          </a:p>
          <a:p>
            <a:pPr lvl="2"/>
            <a:r>
              <a:rPr lang="en-US" dirty="0" smtClean="0"/>
              <a:t>19, 23, 29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998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§12-3 Other Sequences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1, 4, 9, 16, 25, 36…</a:t>
                </a:r>
              </a:p>
              <a:p>
                <a:pPr lvl="1"/>
                <a:r>
                  <a:rPr lang="en-US" dirty="0" smtClean="0"/>
                  <a:t>Is the sequence geometric?</a:t>
                </a:r>
              </a:p>
              <a:p>
                <a:pPr lvl="1"/>
                <a:r>
                  <a:rPr lang="en-US" dirty="0" smtClean="0"/>
                  <a:t>Is the sequence arithmetic?</a:t>
                </a:r>
              </a:p>
              <a:p>
                <a:pPr lvl="1"/>
                <a:r>
                  <a:rPr lang="en-US" dirty="0" smtClean="0"/>
                  <a:t>Is there a pattern?</a:t>
                </a:r>
              </a:p>
              <a:p>
                <a:pPr lvl="2"/>
                <a:r>
                  <a:rPr lang="en-US" dirty="0" smtClean="0"/>
                  <a:t>Is there anything special about these numbers?</a:t>
                </a:r>
              </a:p>
              <a:p>
                <a:pPr lvl="3"/>
                <a:r>
                  <a:rPr lang="en-US" dirty="0" smtClean="0"/>
                  <a:t>They’re the perfect squares starting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What are the next three terms?</a:t>
                </a:r>
              </a:p>
              <a:p>
                <a:pPr lvl="2"/>
                <a:r>
                  <a:rPr lang="en-US" dirty="0" smtClean="0"/>
                  <a:t>49, 64, 81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3368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§12-3 Other Sequences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You can sometimes get a hint about the rule for a sequence by looking at the differences.</a:t>
                </a:r>
              </a:p>
              <a:p>
                <a:pPr lvl="1"/>
                <a:r>
                  <a:rPr lang="en-US" dirty="0" smtClean="0"/>
                  <a:t>If the first differences are common, then the sequence is </a:t>
                </a:r>
                <a:r>
                  <a:rPr lang="en-US" i="1" dirty="0" smtClean="0"/>
                  <a:t>linear…</a:t>
                </a:r>
              </a:p>
              <a:p>
                <a:pPr lvl="2"/>
                <a:r>
                  <a:rPr lang="en-US" i="1" dirty="0" smtClean="0"/>
                  <a:t>…</a:t>
                </a:r>
                <a:r>
                  <a:rPr lang="en-US" dirty="0" smtClean="0"/>
                  <a:t> and will have an algebraic rule like 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𝑚𝑛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</m:oMath>
                </a14:m>
                <a:endParaRPr lang="en-US" b="0" dirty="0" smtClean="0"/>
              </a:p>
              <a:p>
                <a:pPr lvl="1"/>
                <a:r>
                  <a:rPr lang="en-US" dirty="0" smtClean="0"/>
                  <a:t>If the second differences are common, then the sequence is </a:t>
                </a:r>
                <a:r>
                  <a:rPr lang="en-US" i="1" dirty="0" smtClean="0"/>
                  <a:t>quadratic</a:t>
                </a:r>
                <a:r>
                  <a:rPr lang="en-US" dirty="0" smtClean="0"/>
                  <a:t>…</a:t>
                </a:r>
              </a:p>
              <a:p>
                <a:pPr lvl="2"/>
                <a:r>
                  <a:rPr lang="en-US" dirty="0" smtClean="0"/>
                  <a:t>… and will have an algebraic rule like</a:t>
                </a:r>
                <a:br>
                  <a:rPr lang="en-US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6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503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§12-3 Other Sequences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Sometimes an algebraic rule is used to define a sequence instead.</a:t>
                </a:r>
              </a:p>
              <a:p>
                <a:pPr lvl="1"/>
                <a:r>
                  <a:rPr lang="en-US" dirty="0" smtClean="0"/>
                  <a:t>For example: </a:t>
                </a:r>
              </a:p>
              <a:p>
                <a:pPr lvl="2"/>
                <a:r>
                  <a:rPr lang="en-US" dirty="0" smtClean="0"/>
                  <a:t>List the first five terms of the sequence defined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3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3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3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i="1">
                            <a:latin typeface="Cambria Math"/>
                          </a:rPr>
                          <m:t>+1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3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en-US" i="1">
                            <a:latin typeface="Cambria Math"/>
                          </a:rPr>
                          <m:t>+1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3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5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bg2"/>
                            </a:solidFill>
                            <a:latin typeface="Cambria Math"/>
                          </a:rPr>
                          <m:t>5</m:t>
                        </m:r>
                        <m:r>
                          <a:rPr lang="en-US" i="1">
                            <a:latin typeface="Cambria Math"/>
                          </a:rPr>
                          <m:t>+1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dirty="0"/>
              </a:p>
              <a:p>
                <a:pPr lvl="3"/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 b="-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029200" y="3733800"/>
                <a:ext cx="3733800" cy="13144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Another way to describe this sequence is that “the numerator and the denominator increase by one from term to term starting 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.”</a:t>
                </a:r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3733800"/>
                <a:ext cx="3733800" cy="1314462"/>
              </a:xfrm>
              <a:prstGeom prst="rect">
                <a:avLst/>
              </a:prstGeom>
              <a:blipFill rotWithShape="1">
                <a:blip r:embed="rId3"/>
                <a:stretch>
                  <a:fillRect l="-1305" t="-2326" b="-18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5856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§12-3 Other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Some sequences follow other rules.</a:t>
            </a:r>
          </a:p>
          <a:p>
            <a:r>
              <a:rPr lang="en-US" dirty="0" smtClean="0"/>
              <a:t>One very famous such sequence is called the Fibonacci sequence.</a:t>
            </a:r>
          </a:p>
          <a:p>
            <a:pPr lvl="1"/>
            <a:r>
              <a:rPr lang="en-US" dirty="0" smtClean="0"/>
              <a:t>The Fibonacci sequence was discovered by </a:t>
            </a:r>
            <a:r>
              <a:rPr lang="en-US" dirty="0" err="1" smtClean="0"/>
              <a:t>Loenardo</a:t>
            </a:r>
            <a:r>
              <a:rPr lang="en-US" dirty="0" smtClean="0"/>
              <a:t> Pisano </a:t>
            </a:r>
            <a:r>
              <a:rPr lang="en-US" dirty="0" err="1" smtClean="0"/>
              <a:t>Bigollo</a:t>
            </a:r>
            <a:r>
              <a:rPr lang="en-US" dirty="0" smtClean="0"/>
              <a:t>, aka Leonardo Fibonacci, an Italian mathematician.</a:t>
            </a:r>
          </a:p>
          <a:p>
            <a:pPr lvl="1"/>
            <a:r>
              <a:rPr lang="en-US" dirty="0" smtClean="0"/>
              <a:t>His sequence is simple.</a:t>
            </a:r>
          </a:p>
          <a:p>
            <a:pPr lvl="2"/>
            <a:r>
              <a:rPr lang="en-US" dirty="0" smtClean="0"/>
              <a:t>Start with the numbers 1, 1… </a:t>
            </a:r>
          </a:p>
          <a:p>
            <a:pPr lvl="2"/>
            <a:r>
              <a:rPr lang="en-US" dirty="0" smtClean="0"/>
              <a:t>Then add the previous two terms together to get the next term: 1 + 1 = 2</a:t>
            </a:r>
          </a:p>
          <a:p>
            <a:pPr lvl="3"/>
            <a:r>
              <a:rPr lang="en-US" dirty="0" smtClean="0"/>
              <a:t>1 + 2 = 3</a:t>
            </a:r>
          </a:p>
          <a:p>
            <a:pPr lvl="3"/>
            <a:r>
              <a:rPr lang="en-US" dirty="0" smtClean="0"/>
              <a:t>2 + 3 = 5</a:t>
            </a:r>
          </a:p>
          <a:p>
            <a:pPr lvl="3"/>
            <a:r>
              <a:rPr lang="en-US" dirty="0" smtClean="0"/>
              <a:t>5 + 3 = 8</a:t>
            </a:r>
          </a:p>
          <a:p>
            <a:pPr lvl="3"/>
            <a:r>
              <a:rPr lang="en-US" dirty="0" smtClean="0"/>
              <a:t>8 + 5 = 13 </a:t>
            </a:r>
          </a:p>
          <a:p>
            <a:pPr lvl="3"/>
            <a:r>
              <a:rPr lang="en-US" dirty="0" smtClean="0"/>
              <a:t>And so on… 1, 1, 2, 3, 5, 8, 13,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785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9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1212</TotalTime>
  <Words>741</Words>
  <Application>Microsoft Office PowerPoint</Application>
  <PresentationFormat>On-screen Show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Wednesday, January 23, 2013</vt:lpstr>
      <vt:lpstr>Homework Check</vt:lpstr>
      <vt:lpstr>§12-3 Other Sequences</vt:lpstr>
      <vt:lpstr>§12-3 Other Sequences</vt:lpstr>
      <vt:lpstr>§12-3 Other Sequences</vt:lpstr>
      <vt:lpstr>§12-3 Other Sequences</vt:lpstr>
      <vt:lpstr>§12-3 Other Sequences</vt:lpstr>
      <vt:lpstr>§12-3 Other Sequences</vt:lpstr>
      <vt:lpstr>§12-3 Other Sequences</vt:lpstr>
      <vt:lpstr>§12-3 Other Sequences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January 23, 2013</dc:title>
  <dc:creator>Dria</dc:creator>
  <cp:lastModifiedBy>Dria</cp:lastModifiedBy>
  <cp:revision>13</cp:revision>
  <dcterms:created xsi:type="dcterms:W3CDTF">2013-01-23T02:44:53Z</dcterms:created>
  <dcterms:modified xsi:type="dcterms:W3CDTF">2013-01-23T23:03:26Z</dcterms:modified>
</cp:coreProperties>
</file>